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312" r:id="rId3"/>
    <p:sldId id="317" r:id="rId4"/>
    <p:sldId id="319" r:id="rId5"/>
    <p:sldId id="318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91D"/>
    <a:srgbClr val="D2A000"/>
    <a:srgbClr val="F8C33E"/>
    <a:srgbClr val="BD9B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13" autoAdjust="0"/>
  </p:normalViewPr>
  <p:slideViewPr>
    <p:cSldViewPr>
      <p:cViewPr>
        <p:scale>
          <a:sx n="70" d="100"/>
          <a:sy n="70" d="100"/>
        </p:scale>
        <p:origin x="-81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2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trips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strips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E7B2D-A822-4B74-881D-2F5D7D86A916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strips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46E7B2D-A822-4B74-881D-2F5D7D86A916}" type="datetimeFigureOut">
              <a:rPr lang="ru-RU" smtClean="0"/>
              <a:pPr/>
              <a:t>27.11.2015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8977C3-F3EE-46E1-94A7-9BA060610C56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med">
    <p:strips dir="l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8135076" cy="3384376"/>
          </a:xfrm>
        </p:spPr>
        <p:txBody>
          <a:bodyPr>
            <a:noAutofit/>
          </a:bodyPr>
          <a:lstStyle/>
          <a:p>
            <a:pPr marL="444500" indent="3319463" algn="ctr"/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4000" dirty="0" smtClean="0"/>
              <a:t/>
            </a:r>
            <a:br>
              <a:rPr lang="uk-UA" sz="4000" dirty="0" smtClean="0"/>
            </a:br>
            <a:r>
              <a:rPr lang="uk-UA" sz="6000" dirty="0" smtClean="0">
                <a:solidFill>
                  <a:srgbClr val="FFFF00"/>
                </a:solidFill>
              </a:rPr>
              <a:t>СТАДІЯ РОЗГЛЯДУ ДИСЦИПЛІНАРНОЇ СПРАВИ В КОМІСІЇ </a:t>
            </a:r>
            <a:r>
              <a:rPr lang="uk-UA" sz="3800" dirty="0">
                <a:solidFill>
                  <a:schemeClr val="tx1"/>
                </a:solidFill>
              </a:rPr>
              <a:t/>
            </a:r>
            <a:br>
              <a:rPr lang="uk-UA" sz="3800" dirty="0">
                <a:solidFill>
                  <a:schemeClr val="tx1"/>
                </a:solidFill>
              </a:rPr>
            </a:br>
            <a:endParaRPr lang="ru-RU" sz="38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437112"/>
            <a:ext cx="5816011" cy="1521070"/>
          </a:xfrm>
        </p:spPr>
        <p:txBody>
          <a:bodyPr>
            <a:noAutofit/>
          </a:bodyPr>
          <a:lstStyle/>
          <a:p>
            <a:pPr algn="l"/>
            <a:r>
              <a:rPr lang="ru-RU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Устименко Валентина Євгенівна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,</a:t>
            </a:r>
          </a:p>
          <a:p>
            <a:pPr algn="l"/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Член </a:t>
            </a:r>
            <a:r>
              <a:rPr lang="ru-RU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Вищої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кваліфікаційної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</a:p>
          <a:p>
            <a:pPr algn="l"/>
            <a:r>
              <a:rPr lang="ru-RU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комісії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суддів</a:t>
            </a:r>
            <a:r>
              <a:rPr lang="ru-RU" sz="2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 </a:t>
            </a:r>
            <a:r>
              <a:rPr lang="ru-RU" sz="22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України</a:t>
            </a:r>
            <a:endParaRPr lang="ru-RU" sz="2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026" name="Picture 2" descr="C:\Users\ishchenkoop\Desktop\Ustimenk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4221088"/>
            <a:ext cx="2781491" cy="208823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704088"/>
            <a:ext cx="8291264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uk-UA" sz="4400" i="1" dirty="0" smtClean="0"/>
              <a:t>ч.10 ст.95 Закону</a:t>
            </a:r>
            <a:endParaRPr lang="uk-UA" sz="4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1988840"/>
            <a:ext cx="8147248" cy="4335760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uk-UA" sz="3600" dirty="0" smtClean="0"/>
              <a:t>  Розгляд дисциплінарної справи відбувається у відкритому засіданні, на яке запрошуються особа, за скаргою (заявою) якої відкрито справу, або її представник та суддя, стосовно якого відкрито справу. Будь-які заінтересовані особи мають право бути присутніми на засіданні.</a:t>
            </a:r>
            <a:endParaRPr lang="uk-UA" sz="3600" dirty="0">
              <a:solidFill>
                <a:srgbClr val="FFC91D"/>
              </a:solidFill>
            </a:endParaRPr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7056784" cy="792088"/>
          </a:xfrm>
        </p:spPr>
        <p:txBody>
          <a:bodyPr>
            <a:normAutofit/>
          </a:bodyPr>
          <a:lstStyle/>
          <a:p>
            <a:pPr algn="ctr"/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1628800"/>
            <a:ext cx="8424936" cy="46958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4800" dirty="0" smtClean="0"/>
              <a:t> </a:t>
            </a:r>
            <a:r>
              <a:rPr lang="uk-UA" sz="6600" b="1" u="sng" dirty="0" smtClean="0"/>
              <a:t>Порядок засідання Комісії</a:t>
            </a:r>
            <a:endParaRPr lang="uk-UA" sz="6600" dirty="0" smtClean="0"/>
          </a:p>
          <a:p>
            <a:pPr algn="ctr">
              <a:buNone/>
            </a:pPr>
            <a:r>
              <a:rPr lang="uk-UA" sz="5400" b="1" dirty="0" smtClean="0"/>
              <a:t> – </a:t>
            </a:r>
          </a:p>
          <a:p>
            <a:pPr algn="ctr">
              <a:buNone/>
            </a:pPr>
            <a:r>
              <a:rPr lang="uk-UA" sz="5400" b="1" dirty="0" smtClean="0">
                <a:solidFill>
                  <a:srgbClr val="00B0F0"/>
                </a:solidFill>
              </a:rPr>
              <a:t>ТАБЛИЦЯ № 8</a:t>
            </a:r>
          </a:p>
          <a:p>
            <a:pPr algn="just">
              <a:buNone/>
            </a:pPr>
            <a:endParaRPr lang="uk-UA" sz="4800" dirty="0"/>
          </a:p>
        </p:txBody>
      </p:sp>
      <p:sp>
        <p:nvSpPr>
          <p:cNvPr id="10" name="Овал 9"/>
          <p:cNvSpPr/>
          <p:nvPr/>
        </p:nvSpPr>
        <p:spPr>
          <a:xfrm>
            <a:off x="7452320" y="116632"/>
            <a:ext cx="1500356" cy="973629"/>
          </a:xfrm>
          <a:prstGeom prst="ellipse">
            <a:avLst/>
          </a:prstGeom>
          <a:blipFill>
            <a:blip r:embed="rId2" cstate="print"/>
            <a:srcRect/>
            <a:stretch>
              <a:fillRect l="-500" t="-853" r="-500" b="-853"/>
            </a:stretch>
          </a:blipFill>
          <a:ln>
            <a:noFill/>
          </a:ln>
          <a:effectLst>
            <a:glow rad="114300">
              <a:schemeClr val="accent5">
                <a:satMod val="175000"/>
                <a:alpha val="22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7056784" cy="792088"/>
          </a:xfrm>
        </p:spPr>
        <p:txBody>
          <a:bodyPr>
            <a:normAutofit/>
          </a:bodyPr>
          <a:lstStyle/>
          <a:p>
            <a:pPr algn="ctr"/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395536" y="1268760"/>
            <a:ext cx="8496944" cy="5055840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uk-UA" sz="4800" dirty="0" smtClean="0"/>
              <a:t> </a:t>
            </a:r>
            <a:r>
              <a:rPr lang="uk-UA" sz="6600" dirty="0" smtClean="0">
                <a:solidFill>
                  <a:schemeClr val="accent2">
                    <a:lumMod val="50000"/>
                  </a:schemeClr>
                </a:solidFill>
              </a:rPr>
              <a:t>Особиста участь судді та його представника в засіданні Комісії – </a:t>
            </a:r>
            <a:r>
              <a:rPr lang="uk-UA" sz="6600" b="1" i="1" u="sng" dirty="0" smtClean="0">
                <a:solidFill>
                  <a:schemeClr val="accent2">
                    <a:lumMod val="50000"/>
                  </a:schemeClr>
                </a:solidFill>
              </a:rPr>
              <a:t>це додаткові можливості</a:t>
            </a:r>
            <a:r>
              <a:rPr lang="uk-UA" sz="6600" dirty="0" smtClean="0">
                <a:solidFill>
                  <a:schemeClr val="accent2">
                    <a:lumMod val="50000"/>
                  </a:schemeClr>
                </a:solidFill>
              </a:rPr>
              <a:t>!</a:t>
            </a:r>
            <a:endParaRPr lang="uk-UA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452320" y="116632"/>
            <a:ext cx="1500356" cy="973629"/>
          </a:xfrm>
          <a:prstGeom prst="ellipse">
            <a:avLst/>
          </a:prstGeom>
          <a:blipFill>
            <a:blip r:embed="rId2" cstate="print"/>
            <a:srcRect/>
            <a:stretch>
              <a:fillRect l="-500" t="-853" r="-500" b="-853"/>
            </a:stretch>
          </a:blipFill>
          <a:ln>
            <a:noFill/>
          </a:ln>
          <a:effectLst>
            <a:glow rad="114300">
              <a:schemeClr val="accent5">
                <a:satMod val="175000"/>
                <a:alpha val="22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7056784" cy="792088"/>
          </a:xfrm>
        </p:spPr>
        <p:txBody>
          <a:bodyPr>
            <a:normAutofit/>
          </a:bodyPr>
          <a:lstStyle/>
          <a:p>
            <a:pPr algn="ctr"/>
            <a:endParaRPr lang="ru-RU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67544" y="1628800"/>
            <a:ext cx="8424936" cy="4695800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uk-UA" sz="4800" dirty="0" smtClean="0"/>
              <a:t> </a:t>
            </a:r>
            <a:r>
              <a:rPr lang="uk-UA" sz="6600" b="1" dirty="0" smtClean="0"/>
              <a:t>Рекомендацій щодо поведінки судді під час засідання Комісії</a:t>
            </a:r>
            <a:endParaRPr lang="uk-UA" sz="6600" dirty="0" smtClean="0"/>
          </a:p>
          <a:p>
            <a:pPr algn="ctr">
              <a:buNone/>
            </a:pPr>
            <a:r>
              <a:rPr lang="uk-UA" sz="5400" b="1" dirty="0" smtClean="0"/>
              <a:t> – </a:t>
            </a:r>
          </a:p>
          <a:p>
            <a:pPr algn="ctr">
              <a:buNone/>
            </a:pPr>
            <a:r>
              <a:rPr lang="uk-UA" sz="5400" b="1" dirty="0" smtClean="0">
                <a:solidFill>
                  <a:srgbClr val="7030A0"/>
                </a:solidFill>
              </a:rPr>
              <a:t>ТАБЛИЦЯ № 9</a:t>
            </a:r>
          </a:p>
          <a:p>
            <a:pPr algn="just">
              <a:buNone/>
            </a:pPr>
            <a:endParaRPr lang="uk-UA" sz="4800" dirty="0"/>
          </a:p>
        </p:txBody>
      </p:sp>
      <p:sp>
        <p:nvSpPr>
          <p:cNvPr id="10" name="Овал 9"/>
          <p:cNvSpPr/>
          <p:nvPr/>
        </p:nvSpPr>
        <p:spPr>
          <a:xfrm>
            <a:off x="7452320" y="116632"/>
            <a:ext cx="1500356" cy="973629"/>
          </a:xfrm>
          <a:prstGeom prst="ellipse">
            <a:avLst/>
          </a:prstGeom>
          <a:blipFill>
            <a:blip r:embed="rId2" cstate="print"/>
            <a:srcRect/>
            <a:stretch>
              <a:fillRect l="-500" t="-853" r="-500" b="-853"/>
            </a:stretch>
          </a:blipFill>
          <a:ln>
            <a:noFill/>
          </a:ln>
          <a:effectLst>
            <a:glow rad="114300">
              <a:schemeClr val="accent5">
                <a:satMod val="175000"/>
                <a:alpha val="22000"/>
              </a:schemeClr>
            </a:glow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uk-UA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581</TotalTime>
  <Words>95</Words>
  <Application>Microsoft Office PowerPoint</Application>
  <PresentationFormat>Экран (4:3)</PresentationFormat>
  <Paragraphs>13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Поток</vt:lpstr>
      <vt:lpstr>    СТАДІЯ РОЗГЛЯДУ ДИСЦИПЛІНАРНОЇ СПРАВИ В КОМІСІЇ  </vt:lpstr>
      <vt:lpstr>ч.10 ст.95 Закону</vt:lpstr>
      <vt:lpstr>Презентация PowerPoint</vt:lpstr>
      <vt:lpstr>Презентация PowerPoint</vt:lpstr>
      <vt:lpstr>Презентация PowerPoint</vt:lpstr>
    </vt:vector>
  </TitlesOfParts>
  <Company>RePack by SPecialiST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НАЦІОНАЛЬНА ШКОЛА  СУДДІВ УКРАЇНИ</dc:title>
  <dc:creator>Олександр Іщенко</dc:creator>
  <cp:lastModifiedBy>Оксана Куцеля</cp:lastModifiedBy>
  <cp:revision>174</cp:revision>
  <dcterms:created xsi:type="dcterms:W3CDTF">2012-07-11T07:50:02Z</dcterms:created>
  <dcterms:modified xsi:type="dcterms:W3CDTF">2015-11-27T08:25:39Z</dcterms:modified>
</cp:coreProperties>
</file>